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3"/>
    <p:sldMasterId id="2147483685" r:id="rId4"/>
  </p:sldMasterIdLst>
  <p:notesMasterIdLst>
    <p:notesMasterId r:id="rId13"/>
  </p:notesMasterIdLst>
  <p:handoutMasterIdLst>
    <p:handoutMasterId r:id="rId14"/>
  </p:handoutMasterIdLst>
  <p:sldIdLst>
    <p:sldId id="256" r:id="rId5"/>
    <p:sldId id="270" r:id="rId6"/>
    <p:sldId id="269" r:id="rId7"/>
    <p:sldId id="272" r:id="rId8"/>
    <p:sldId id="271" r:id="rId9"/>
    <p:sldId id="274" r:id="rId10"/>
    <p:sldId id="27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3"/>
    <a:srgbClr val="F0AB00"/>
    <a:srgbClr val="CD202C"/>
    <a:srgbClr val="662046"/>
    <a:srgbClr val="772432"/>
    <a:srgbClr val="004953"/>
    <a:srgbClr val="CE8E00"/>
    <a:srgbClr val="C75B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33" autoAdjust="0"/>
    <p:restoredTop sz="94364" autoAdjust="0"/>
  </p:normalViewPr>
  <p:slideViewPr>
    <p:cSldViewPr>
      <p:cViewPr varScale="1">
        <p:scale>
          <a:sx n="70" d="100"/>
          <a:sy n="70" d="100"/>
        </p:scale>
        <p:origin x="168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8745613-3EDB-49D8-9D2A-FE91C756B684}" type="datetimeFigureOut">
              <a:rPr lang="en-US"/>
              <a:pPr>
                <a:defRPr/>
              </a:pPr>
              <a:t>11/27/2018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9D60D07-2F5E-404A-8757-2FD67DB608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0186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C471175C-C88E-43DC-A37C-392F53636197}" type="datetimeFigureOut">
              <a:rPr lang="en-US"/>
              <a:pPr>
                <a:defRPr/>
              </a:pPr>
              <a:t>11/27/2018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DDDE551-18EA-49D9-B8D4-60EA68BBF4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0293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Choose a title for your presentation.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Include your name, the course name and the assignment name.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1254AB1-2796-4E90-AAA3-2FFF863DFFDE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881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C8F97C9-196A-498D-8E00-412121272124}" type="slidenum">
              <a:rPr lang="en-US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1129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"/>
            <a:ext cx="9144000" cy="382828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759201"/>
            <a:ext cx="9144000" cy="30987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84558" y="4160837"/>
            <a:ext cx="5364957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84558" y="5749925"/>
            <a:ext cx="5364957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17727" y="4160837"/>
            <a:ext cx="34289" cy="2284412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89" y="4525926"/>
            <a:ext cx="2097251" cy="163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550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"/>
            <a:ext cx="9144000" cy="382828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759201"/>
            <a:ext cx="9144000" cy="30987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2784558" y="4160837"/>
            <a:ext cx="5364957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84558" y="5749925"/>
            <a:ext cx="5364957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417727" y="4160837"/>
            <a:ext cx="34289" cy="2284412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t="20680" r="16692" b="19770"/>
          <a:stretch/>
        </p:blipFill>
        <p:spPr>
          <a:xfrm>
            <a:off x="637538" y="4564225"/>
            <a:ext cx="1142652" cy="10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225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662" y="0"/>
            <a:ext cx="4593431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"/>
            <a:ext cx="4572000" cy="68579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766" y="331731"/>
            <a:ext cx="2270210" cy="177017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38662" y="-2"/>
            <a:ext cx="34289" cy="6858001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95262" y="2433637"/>
            <a:ext cx="4148138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5262" y="4479925"/>
            <a:ext cx="4148138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42797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137" y="0"/>
            <a:ext cx="4614863" cy="6858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1"/>
            <a:ext cx="4572000" cy="68579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538662" y="-2"/>
            <a:ext cx="34289" cy="6858001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t="20680" r="16692" b="19770"/>
          <a:stretch/>
        </p:blipFill>
        <p:spPr>
          <a:xfrm>
            <a:off x="1693243" y="529390"/>
            <a:ext cx="1142652" cy="104917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95262" y="2433637"/>
            <a:ext cx="4148138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5262" y="4479925"/>
            <a:ext cx="4148138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52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771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759201"/>
            <a:ext cx="9144000" cy="30987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2784558" y="4160837"/>
            <a:ext cx="5364957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84558" y="5749925"/>
            <a:ext cx="5364957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417727" y="4160837"/>
            <a:ext cx="34289" cy="2284412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t="20680" r="16692" b="19770"/>
          <a:stretch/>
        </p:blipFill>
        <p:spPr>
          <a:xfrm>
            <a:off x="637538" y="4564225"/>
            <a:ext cx="1142652" cy="10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090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7719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3759201"/>
            <a:ext cx="9144000" cy="30987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2784558" y="4160837"/>
            <a:ext cx="5364957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84558" y="5749925"/>
            <a:ext cx="5364957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17727" y="4160837"/>
            <a:ext cx="34289" cy="2284412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89" y="4525926"/>
            <a:ext cx="2097251" cy="163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651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75" y="0"/>
            <a:ext cx="4657725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1"/>
            <a:ext cx="4572000" cy="68579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5262" y="2433637"/>
            <a:ext cx="4148138" cy="1452562"/>
          </a:xfrm>
        </p:spPr>
        <p:txBody>
          <a:bodyPr anchor="ctr">
            <a:noAutofit/>
          </a:bodyPr>
          <a:lstStyle>
            <a:lvl1pPr algn="l">
              <a:defRPr sz="30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5262" y="4479925"/>
            <a:ext cx="4148138" cy="695325"/>
          </a:xfrm>
        </p:spPr>
        <p:txBody>
          <a:bodyPr anchor="ctr"/>
          <a:lstStyle>
            <a:lvl1pPr marL="0" indent="0" algn="l">
              <a:buNone/>
              <a:defRPr sz="1800">
                <a:solidFill>
                  <a:srgbClr val="FDB91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Rectangle 12"/>
          <p:cNvSpPr/>
          <p:nvPr/>
        </p:nvSpPr>
        <p:spPr>
          <a:xfrm flipH="1">
            <a:off x="4571881" y="0"/>
            <a:ext cx="34289" cy="6858000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4" t="20680" r="16692" b="19770"/>
          <a:stretch/>
        </p:blipFill>
        <p:spPr>
          <a:xfrm>
            <a:off x="1693243" y="529390"/>
            <a:ext cx="1142652" cy="10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99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418" y="1564943"/>
            <a:ext cx="4564856" cy="52959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2026" y="169862"/>
            <a:ext cx="4573906" cy="6688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5262" y="1915887"/>
            <a:ext cx="4205288" cy="1596571"/>
          </a:xfrm>
        </p:spPr>
        <p:txBody>
          <a:bodyPr anchor="t">
            <a:noAutofit/>
          </a:bodyPr>
          <a:lstStyle>
            <a:lvl1pPr algn="l">
              <a:defRPr sz="2700">
                <a:solidFill>
                  <a:srgbClr val="0A337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95262" y="3682320"/>
            <a:ext cx="4205288" cy="2673435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Rectangle 12"/>
          <p:cNvSpPr/>
          <p:nvPr/>
        </p:nvSpPr>
        <p:spPr>
          <a:xfrm flipH="1">
            <a:off x="4571881" y="0"/>
            <a:ext cx="34289" cy="6858000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1"/>
            <a:ext cx="9144000" cy="1612899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302" y="239682"/>
            <a:ext cx="4376618" cy="960325"/>
          </a:xfrm>
          <a:prstGeom prst="rect">
            <a:avLst/>
          </a:prstGeom>
        </p:spPr>
      </p:pic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262" y="6355756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98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11480" y="-1"/>
            <a:ext cx="8732520" cy="6858001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482517"/>
            <a:ext cx="8241637" cy="2869528"/>
          </a:xfrm>
        </p:spPr>
        <p:txBody>
          <a:bodyPr anchor="b">
            <a:normAutofit/>
          </a:bodyPr>
          <a:lstStyle>
            <a:lvl1pPr>
              <a:defRPr sz="40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044" y="3511876"/>
            <a:ext cx="8241637" cy="1509017"/>
          </a:xfrm>
        </p:spPr>
        <p:txBody>
          <a:bodyPr/>
          <a:lstStyle>
            <a:lvl1pPr marL="0" indent="0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650" y="6327507"/>
            <a:ext cx="20574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6265" r="2070" b="6044"/>
          <a:stretch/>
        </p:blipFill>
        <p:spPr>
          <a:xfrm>
            <a:off x="6614361" y="6242777"/>
            <a:ext cx="2251163" cy="452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623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7" y="482517"/>
            <a:ext cx="8241637" cy="2869528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044" y="3511876"/>
            <a:ext cx="8241637" cy="1509017"/>
          </a:xfrm>
        </p:spPr>
        <p:txBody>
          <a:bodyPr/>
          <a:lstStyle>
            <a:lvl1pPr marL="0" indent="0">
              <a:buNone/>
              <a:defRPr sz="1800">
                <a:solidFill>
                  <a:schemeClr val="bg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552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28650" y="1531158"/>
            <a:ext cx="8258175" cy="44646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2750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532466"/>
            <a:ext cx="4019550" cy="44633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56150" y="1532466"/>
            <a:ext cx="4130675" cy="44633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518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8649" y="1532466"/>
            <a:ext cx="401955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756150" y="1532466"/>
            <a:ext cx="4130675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1"/>
            <a:ext cx="8258175" cy="1193800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28650" y="2356378"/>
            <a:ext cx="4019550" cy="363946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56150" y="2356378"/>
            <a:ext cx="4130675" cy="36394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8650" y="6236057"/>
            <a:ext cx="20574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480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4660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308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20134"/>
            <a:ext cx="2949178" cy="1837267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220133"/>
            <a:ext cx="5015309" cy="572623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93058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3394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220134"/>
            <a:ext cx="2949178" cy="1837267"/>
          </a:xfrm>
        </p:spPr>
        <p:txBody>
          <a:bodyPr anchor="t"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930582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220133"/>
            <a:ext cx="5034359" cy="5775713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82024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169" y="5843356"/>
            <a:ext cx="2685832" cy="1014645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613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"/>
          <a:stretch/>
        </p:blipFill>
        <p:spPr>
          <a:xfrm>
            <a:off x="6467954" y="5843356"/>
            <a:ext cx="2676047" cy="101464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6546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7303" y="1320802"/>
            <a:ext cx="8701640" cy="4157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30" y="5843356"/>
            <a:ext cx="2687340" cy="101464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4239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"/>
          <a:stretch/>
        </p:blipFill>
        <p:spPr>
          <a:xfrm>
            <a:off x="6463517" y="5843356"/>
            <a:ext cx="2684149" cy="101464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2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"/>
          <a:stretch/>
        </p:blipFill>
        <p:spPr>
          <a:xfrm>
            <a:off x="6463797" y="5843356"/>
            <a:ext cx="2680203" cy="101464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0558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29" y="5839752"/>
            <a:ext cx="2685071" cy="1030865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221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7303" y="1320801"/>
            <a:ext cx="8701640" cy="415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3"/>
          <a:stretch/>
        </p:blipFill>
        <p:spPr>
          <a:xfrm>
            <a:off x="6458929" y="5843357"/>
            <a:ext cx="2685071" cy="1018223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9192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7303" y="1320801"/>
            <a:ext cx="8701640" cy="415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30" y="5843357"/>
            <a:ext cx="2685008" cy="1012405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229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7303" y="1320802"/>
            <a:ext cx="8701640" cy="4157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29" y="5843356"/>
            <a:ext cx="2685071" cy="1014644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2710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29" y="5843356"/>
            <a:ext cx="2685071" cy="1026676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904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57303" y="1320801"/>
            <a:ext cx="8701640" cy="415743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3516" y="5843356"/>
            <a:ext cx="2686736" cy="1014644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23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image" Target="../media/image1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52401"/>
            <a:ext cx="8258175" cy="1193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36700"/>
            <a:ext cx="8258175" cy="45038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650" y="62360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2C2A6AE3-36F9-4B37-9E3B-E1F236E235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0"/>
            <a:ext cx="335756" cy="6858000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27183" y="0"/>
            <a:ext cx="85725" cy="6858000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97" y="6159338"/>
            <a:ext cx="2363328" cy="518565"/>
          </a:xfrm>
          <a:prstGeom prst="rect">
            <a:avLst/>
          </a:prstGeom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xmlns="" id="{8E0AE724-D1DC-41E6-B92D-6ABCE0D5CE0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57200" y="6324600"/>
            <a:ext cx="167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1800" dirty="0">
                <a:solidFill>
                  <a:srgbClr val="002663"/>
                </a:solidFill>
              </a:rPr>
              <a:t>ECO 202</a:t>
            </a:r>
          </a:p>
        </p:txBody>
      </p:sp>
    </p:spTree>
    <p:extLst>
      <p:ext uri="{BB962C8B-B14F-4D97-AF65-F5344CB8AC3E}">
        <p14:creationId xmlns:p14="http://schemas.microsoft.com/office/powerpoint/2010/main" val="3183377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A3370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303" y="235975"/>
            <a:ext cx="8701640" cy="929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303" y="1320801"/>
            <a:ext cx="8701640" cy="41574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5843356"/>
            <a:ext cx="9144000" cy="1014644"/>
          </a:xfrm>
          <a:prstGeom prst="rect">
            <a:avLst/>
          </a:prstGeom>
          <a:solidFill>
            <a:srgbClr val="0A33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" t="6265" r="2070" b="6044"/>
          <a:stretch/>
        </p:blipFill>
        <p:spPr>
          <a:xfrm>
            <a:off x="257304" y="6091698"/>
            <a:ext cx="2575657" cy="5179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"/>
          <a:stretch/>
        </p:blipFill>
        <p:spPr>
          <a:xfrm>
            <a:off x="6459976" y="5841926"/>
            <a:ext cx="2684024" cy="1016075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6426855" y="5843356"/>
            <a:ext cx="34289" cy="1014644"/>
          </a:xfrm>
          <a:prstGeom prst="rect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8441" y="5478232"/>
            <a:ext cx="2057400" cy="365125"/>
          </a:xfrm>
          <a:prstGeom prst="rect">
            <a:avLst/>
          </a:prstGeom>
        </p:spPr>
        <p:txBody>
          <a:bodyPr anchor="ctr"/>
          <a:lstStyle>
            <a:lvl1pPr algn="l">
              <a:defRPr sz="825"/>
            </a:lvl1pPr>
          </a:lstStyle>
          <a:p>
            <a:fld id="{8E8422E8-9C2C-4CEB-A727-DCA5E9F32E1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80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A3370"/>
          </a:solidFill>
          <a:latin typeface="Arial Narrow" panose="020B060602020203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32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Presentation Title</a:t>
            </a:r>
          </a:p>
        </p:txBody>
      </p:sp>
      <p:sp>
        <p:nvSpPr>
          <p:cNvPr id="5" name="Subtitle 4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>
              <a:buFont typeface="Arial" charset="0"/>
              <a:buNone/>
              <a:defRPr/>
            </a:pPr>
            <a:r>
              <a:rPr lang="en-US" sz="2400" dirty="0">
                <a:cs typeface="+mn-cs"/>
              </a:rPr>
              <a:t>Your Name</a:t>
            </a:r>
          </a:p>
          <a:p>
            <a:pPr>
              <a:buFont typeface="Arial" charset="0"/>
              <a:buNone/>
              <a:defRPr/>
            </a:pPr>
            <a:r>
              <a:rPr lang="en-US" sz="2400" dirty="0">
                <a:cs typeface="+mn-cs"/>
              </a:rPr>
              <a:t>ECO 202</a:t>
            </a:r>
          </a:p>
          <a:p>
            <a:pPr>
              <a:buFont typeface="Arial" charset="0"/>
              <a:buNone/>
              <a:defRPr/>
            </a:pPr>
            <a:r>
              <a:rPr lang="en-US" sz="2400">
                <a:cs typeface="+mn-cs"/>
              </a:rPr>
              <a:t>Instructor Name</a:t>
            </a:r>
            <a:endParaRPr lang="en-US" sz="2400" dirty="0"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4100" name="TextBox 7"/>
          <p:cNvSpPr txBox="1">
            <a:spLocks noChangeArrowheads="1"/>
          </p:cNvSpPr>
          <p:nvPr/>
        </p:nvSpPr>
        <p:spPr bwMode="auto">
          <a:xfrm>
            <a:off x="379413" y="65325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75B12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Fiscal policy-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</a:t>
            </a:r>
            <a:r>
              <a:rPr lang="en-US" dirty="0" smtClean="0"/>
              <a:t>iscal </a:t>
            </a:r>
            <a:r>
              <a:rPr lang="en-US" dirty="0"/>
              <a:t>policy implies to the significant changes that the government undertakes to the national budget with a view in influencing the nation’s economy. The approach to the economic policy in the country took a laissez faire approach until the great depression hit the economy. Such is illustrated as the </a:t>
            </a:r>
            <a:r>
              <a:rPr lang="en-US" dirty="0" smtClean="0"/>
              <a:t>government </a:t>
            </a:r>
            <a:r>
              <a:rPr lang="en-US" dirty="0"/>
              <a:t>sought to not touch any economic matters as well as hoping to maintain a balanced budget. The major impact of the great depression was the economic downturns that were quite sever. However, the economic stability tended to self-correct hence the laissez faire approach utilized at the time was actually </a:t>
            </a:r>
            <a:r>
              <a:rPr lang="en-US" dirty="0" smtClean="0"/>
              <a:t>working (</a:t>
            </a:r>
            <a:r>
              <a:rPr lang="en-US" dirty="0" err="1" smtClean="0"/>
              <a:t>O'connor</a:t>
            </a:r>
            <a:r>
              <a:rPr lang="en-US" dirty="0" smtClean="0"/>
              <a:t>, 2017</a:t>
            </a:r>
            <a:r>
              <a:rPr lang="en-US" dirty="0"/>
              <a:t>).</a:t>
            </a:r>
            <a:endParaRPr lang="en-US" dirty="0"/>
          </a:p>
          <a:p>
            <a:r>
              <a:rPr lang="en-US" dirty="0" smtClean="0"/>
              <a:t>The previous decade was saw great economic depression as a result of the world war II. President </a:t>
            </a:r>
            <a:r>
              <a:rPr lang="en-US" dirty="0"/>
              <a:t>Franklin D. Roosevelt </a:t>
            </a:r>
            <a:r>
              <a:rPr lang="en-US" dirty="0" smtClean="0"/>
              <a:t>instituted </a:t>
            </a:r>
            <a:r>
              <a:rPr lang="en-US" dirty="0"/>
              <a:t>fiscal policies in the united states in the New </a:t>
            </a:r>
            <a:r>
              <a:rPr lang="en-US" dirty="0" smtClean="0"/>
              <a:t>Deal to propel towards economic recovery.  </a:t>
            </a:r>
            <a:r>
              <a:rPr lang="en-US" dirty="0"/>
              <a:t>However, the first experiments remained insignificantly effective given the fact that great depression experienced in the in 1940s had actually lowered the business expectations </a:t>
            </a:r>
            <a:r>
              <a:rPr lang="en-US" dirty="0" smtClean="0"/>
              <a:t>drastically</a:t>
            </a:r>
            <a:r>
              <a:rPr lang="en-US" dirty="0"/>
              <a:t> </a:t>
            </a:r>
            <a:r>
              <a:rPr lang="en-US" dirty="0" smtClean="0"/>
              <a:t>(Godley</a:t>
            </a:r>
            <a:r>
              <a:rPr lang="en-US" dirty="0"/>
              <a:t>, </a:t>
            </a:r>
            <a:r>
              <a:rPr lang="en-US" dirty="0" smtClean="0"/>
              <a:t>2012</a:t>
            </a:r>
            <a:r>
              <a:rPr lang="en-US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2084884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Government spending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current spending compared to spending habits in the United States pose significant differences. </a:t>
            </a:r>
          </a:p>
          <a:p>
            <a:r>
              <a:rPr lang="en-US" dirty="0"/>
              <a:t>The federal revenues stood lowest in 1950s in the country, however, the deficit at that point stood at only 1 percent of the country’s GDP. </a:t>
            </a:r>
          </a:p>
          <a:p>
            <a:r>
              <a:rPr lang="en-US" dirty="0"/>
              <a:t>The major sectors of spending were the Defense which accounted 4% of the </a:t>
            </a:r>
            <a:r>
              <a:rPr lang="en-US" dirty="0" smtClean="0"/>
              <a:t>GDP </a:t>
            </a:r>
            <a:r>
              <a:rPr lang="en-US" dirty="0"/>
              <a:t>(Godley, 2012). </a:t>
            </a:r>
            <a:endParaRPr lang="en-US" dirty="0"/>
          </a:p>
          <a:p>
            <a:r>
              <a:rPr lang="en-US" dirty="0"/>
              <a:t>Other parameters that have graced significant spending habits include the social security, health and debt financing. </a:t>
            </a:r>
          </a:p>
          <a:p>
            <a:r>
              <a:rPr lang="en-US" dirty="0"/>
              <a:t>For the Americans to make significant and drastic changes to the 1950s style taxes then it ought to make quite significant efforts on its </a:t>
            </a:r>
            <a:r>
              <a:rPr lang="en-US" dirty="0" smtClean="0"/>
              <a:t>spending</a:t>
            </a:r>
            <a:r>
              <a:rPr lang="en-US" dirty="0"/>
              <a:t> </a:t>
            </a:r>
            <a:r>
              <a:rPr lang="en-US" dirty="0" smtClean="0"/>
              <a:t>(Godley</a:t>
            </a:r>
            <a:r>
              <a:rPr lang="en-US" dirty="0"/>
              <a:t>, </a:t>
            </a:r>
            <a:r>
              <a:rPr lang="en-US" dirty="0" smtClean="0"/>
              <a:t>2012</a:t>
            </a:r>
            <a:r>
              <a:rPr lang="en-US" dirty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788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Decade of prosperity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decade 1950s is regarded as the decade of prosperity given the country’s economy grew by 37 percent compared to the other decades.</a:t>
            </a:r>
          </a:p>
          <a:p>
            <a:r>
              <a:rPr lang="en-US" dirty="0"/>
              <a:t>The median American family saw a spun growth of the purchasing power compared previous decades. </a:t>
            </a:r>
          </a:p>
          <a:p>
            <a:r>
              <a:rPr lang="en-US" dirty="0"/>
              <a:t>The inflation effect that had previously hit the country particularly during the world war II  was brought to minimal as Eisenhower’s persistent bid to  create a balanced federal budget. </a:t>
            </a:r>
          </a:p>
          <a:p>
            <a:r>
              <a:rPr lang="en-US" dirty="0"/>
              <a:t>The unemployment rates in the decade remained a bit to an extend of 4.5% witnessed in the middle of the decade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94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 of fiscal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Governments </a:t>
            </a:r>
            <a:r>
              <a:rPr lang="en-US" dirty="0"/>
              <a:t>across the globe adopt the fiscal policy instruments such as the government expenditure and the taxation so as to create some influence on the economic </a:t>
            </a:r>
            <a:r>
              <a:rPr lang="en-US" dirty="0" smtClean="0"/>
              <a:t>performance </a:t>
            </a:r>
            <a:r>
              <a:rPr lang="en-US" dirty="0"/>
              <a:t>(Godley, 2012). </a:t>
            </a:r>
            <a:endParaRPr lang="en-US" dirty="0"/>
          </a:p>
          <a:p>
            <a:r>
              <a:rPr lang="en-US" dirty="0"/>
              <a:t>Promoting sustainable growth in the economy as well as reduction of the poverty levels with the community in a bid to solve the economic crisis such as the great recession as well as during the financial </a:t>
            </a:r>
            <a:r>
              <a:rPr lang="en-US" dirty="0" smtClean="0"/>
              <a:t>crisis (</a:t>
            </a:r>
            <a:r>
              <a:rPr lang="en-US" sz="2400" dirty="0" smtClean="0"/>
              <a:t>Kremers,1989</a:t>
            </a:r>
            <a:r>
              <a:rPr lang="en-US" sz="2400" dirty="0"/>
              <a:t>).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The governments usually controls the budget allocations through increasing or reducing financial resources hence ensuring the vital goods and services are provided to the citizens.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37661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Desired outcome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government can use the levels of spending and spending to achieve the desired targets.</a:t>
            </a:r>
          </a:p>
          <a:p>
            <a:r>
              <a:rPr lang="en-US" dirty="0" smtClean="0"/>
              <a:t>The graph illustrates that expectations that prices increasing, the workers are likely to demand higher wages so that their real (Inflation-adjusted) wages are constant hence as inflation shifts in, workers tend to supply labor only in short </a:t>
            </a:r>
            <a:r>
              <a:rPr lang="en-US" dirty="0" err="1" smtClean="0"/>
              <a:t>terme</a:t>
            </a:r>
            <a:r>
              <a:rPr lang="en-US" dirty="0" smtClean="0"/>
              <a:t> due to higher wages hence resulting to decline in the unemployment rate and vice versa.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8909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q"/>
            </a:pPr>
            <a:r>
              <a:rPr lang="en-US" b="1" dirty="0"/>
              <a:t> Example</a:t>
            </a:r>
          </a:p>
          <a:p>
            <a:r>
              <a:rPr lang="en-US" dirty="0"/>
              <a:t>Spending on infrastructural development projects creates jobs opportunities to the public hence increase the supply of money to the economy hence spurring economic growth and vice </a:t>
            </a:r>
            <a:r>
              <a:rPr lang="en-US" dirty="0" smtClean="0"/>
              <a:t>versa</a:t>
            </a:r>
            <a:r>
              <a:rPr lang="en-US" dirty="0"/>
              <a:t> </a:t>
            </a:r>
            <a:r>
              <a:rPr lang="en-US" dirty="0" smtClean="0"/>
              <a:t>(Myers, 1970</a:t>
            </a:r>
            <a:r>
              <a:rPr lang="en-US" dirty="0"/>
              <a:t>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6730" t="33269" r="43599" b="19327"/>
          <a:stretch/>
        </p:blipFill>
        <p:spPr bwMode="auto">
          <a:xfrm>
            <a:off x="1295400" y="3124200"/>
            <a:ext cx="7162800" cy="28716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7602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ea typeface="ＭＳ Ｐゴシック" panose="020B0600070205080204" pitchFamily="34" charset="-128"/>
                <a:cs typeface="Arial" panose="020B0604020202020204" pitchFamily="34" charset="0"/>
              </a:rPr>
              <a:t>References</a:t>
            </a:r>
            <a:endParaRPr lang="en-US" altLang="en-US" dirty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Kremers</a:t>
            </a:r>
            <a:r>
              <a:rPr lang="en-US" dirty="0"/>
              <a:t>, J. J. (1989). US federal indebtedness and the conduct of fiscal policy. </a:t>
            </a:r>
            <a:r>
              <a:rPr lang="en-US" i="1" dirty="0"/>
              <a:t>Journal of Monetary economics</a:t>
            </a:r>
            <a:r>
              <a:rPr lang="en-US" dirty="0"/>
              <a:t>, </a:t>
            </a:r>
            <a:r>
              <a:rPr lang="en-US" i="1" dirty="0"/>
              <a:t>23</a:t>
            </a:r>
            <a:r>
              <a:rPr lang="en-US" dirty="0"/>
              <a:t>(2), 219-238</a:t>
            </a:r>
            <a:r>
              <a:rPr lang="en-US" dirty="0" smtClean="0"/>
              <a:t>.</a:t>
            </a:r>
          </a:p>
          <a:p>
            <a:r>
              <a:rPr lang="en-US" dirty="0"/>
              <a:t>Myers, M. G. (1970). </a:t>
            </a:r>
            <a:r>
              <a:rPr lang="en-US" i="1" dirty="0"/>
              <a:t>A financial history of the United States</a:t>
            </a:r>
            <a:r>
              <a:rPr lang="en-US" dirty="0"/>
              <a:t>. Columbia </a:t>
            </a:r>
            <a:r>
              <a:rPr lang="en-US" dirty="0" err="1"/>
              <a:t>Univ</a:t>
            </a:r>
            <a:r>
              <a:rPr lang="en-US" dirty="0"/>
              <a:t> Pr</a:t>
            </a:r>
            <a:r>
              <a:rPr lang="en-US" dirty="0" smtClean="0"/>
              <a:t>.</a:t>
            </a:r>
          </a:p>
          <a:p>
            <a:r>
              <a:rPr lang="en-US" dirty="0" err="1"/>
              <a:t>O'connor</a:t>
            </a:r>
            <a:r>
              <a:rPr lang="en-US" dirty="0"/>
              <a:t>, J. (2017). </a:t>
            </a:r>
            <a:r>
              <a:rPr lang="en-US" i="1" dirty="0"/>
              <a:t>The fiscal crisis of the state</a:t>
            </a:r>
            <a:r>
              <a:rPr lang="en-US" dirty="0"/>
              <a:t>. Routledge</a:t>
            </a:r>
            <a:r>
              <a:rPr lang="en-US" dirty="0" smtClean="0"/>
              <a:t>.</a:t>
            </a:r>
          </a:p>
          <a:p>
            <a:r>
              <a:rPr lang="en-US" dirty="0"/>
              <a:t>Godley, W. (2012). Seven unsustainable processes: medium-term prospects and policies for the United States and the World. In </a:t>
            </a:r>
            <a:r>
              <a:rPr lang="en-US" i="1" dirty="0"/>
              <a:t>The Stock-Flow Consistent Approach</a:t>
            </a:r>
            <a:r>
              <a:rPr lang="en-US" dirty="0"/>
              <a:t> (pp. 216-254). Palgrave Macmillan, London.</a:t>
            </a:r>
            <a:endParaRPr lang="en-US" altLang="en-US" dirty="0">
              <a:latin typeface="+mn-lt"/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SNHU Colors">
      <a:dk1>
        <a:srgbClr val="0A3370"/>
      </a:dk1>
      <a:lt1>
        <a:srgbClr val="FFFFFF"/>
      </a:lt1>
      <a:dk2>
        <a:srgbClr val="0A3370"/>
      </a:dk2>
      <a:lt2>
        <a:srgbClr val="3B97D3"/>
      </a:lt2>
      <a:accent1>
        <a:srgbClr val="FDB913"/>
      </a:accent1>
      <a:accent2>
        <a:srgbClr val="0A3370"/>
      </a:accent2>
      <a:accent3>
        <a:srgbClr val="3B97D3"/>
      </a:accent3>
      <a:accent4>
        <a:srgbClr val="3E63AD"/>
      </a:accent4>
      <a:accent5>
        <a:srgbClr val="1B6935"/>
      </a:accent5>
      <a:accent6>
        <a:srgbClr val="4B535B"/>
      </a:accent6>
      <a:hlink>
        <a:srgbClr val="0563C1"/>
      </a:hlink>
      <a:folHlink>
        <a:srgbClr val="954F72"/>
      </a:folHlink>
    </a:clrScheme>
    <a:fontScheme name="SNHU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NHU Template 2017" id="{BFB0B150-455A-4CD3-9E88-47A8F88E2FAC}" vid="{33057809-0058-4550-A39A-F56CAD4E2EE1}"/>
    </a:ext>
  </a:extLst>
</a:theme>
</file>

<file path=ppt/theme/theme2.xml><?xml version="1.0" encoding="utf-8"?>
<a:theme xmlns:a="http://schemas.openxmlformats.org/drawingml/2006/main" name="Custom Design">
  <a:themeElements>
    <a:clrScheme name="SNHU Colors">
      <a:dk1>
        <a:srgbClr val="0A3370"/>
      </a:dk1>
      <a:lt1>
        <a:srgbClr val="FFFFFF"/>
      </a:lt1>
      <a:dk2>
        <a:srgbClr val="0A3370"/>
      </a:dk2>
      <a:lt2>
        <a:srgbClr val="3B97D3"/>
      </a:lt2>
      <a:accent1>
        <a:srgbClr val="FDB913"/>
      </a:accent1>
      <a:accent2>
        <a:srgbClr val="0A3370"/>
      </a:accent2>
      <a:accent3>
        <a:srgbClr val="3B97D3"/>
      </a:accent3>
      <a:accent4>
        <a:srgbClr val="3E63AD"/>
      </a:accent4>
      <a:accent5>
        <a:srgbClr val="1B6935"/>
      </a:accent5>
      <a:accent6>
        <a:srgbClr val="4B535B"/>
      </a:accent6>
      <a:hlink>
        <a:srgbClr val="0563C1"/>
      </a:hlink>
      <a:folHlink>
        <a:srgbClr val="954F72"/>
      </a:folHlink>
    </a:clrScheme>
    <a:fontScheme name="SNHU">
      <a:majorFont>
        <a:latin typeface="Franklin Gothic Demi Cond"/>
        <a:ea typeface=""/>
        <a:cs typeface=""/>
      </a:majorFont>
      <a:minorFont>
        <a:latin typeface="Arial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NHU Template 2017" id="{BFB0B150-455A-4CD3-9E88-47A8F88E2FAC}" vid="{644509B2-3049-43E0-A36F-BC5FB46888F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267F6D1A260A4394C18F5AF72445EA" ma:contentTypeVersion="3" ma:contentTypeDescription="Create a new document." ma:contentTypeScope="" ma:versionID="d6a723735a0ade9a92961b83aee31dd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345bd7673956a623930e5662e321f3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57F50A-9BC7-43F3-A371-B337ED8D076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FEE2164-4D9E-48A4-86EE-ED3C1CD771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SNHU PowerPoint Template 2017</Template>
  <TotalTime>5293</TotalTime>
  <Words>655</Words>
  <Application>Microsoft Office PowerPoint</Application>
  <PresentationFormat>On-screen Show (4:3)</PresentationFormat>
  <Paragraphs>37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ＭＳ Ｐゴシック</vt:lpstr>
      <vt:lpstr>Arial</vt:lpstr>
      <vt:lpstr>Arial Narrow</vt:lpstr>
      <vt:lpstr>Calibri</vt:lpstr>
      <vt:lpstr>Times New Roman</vt:lpstr>
      <vt:lpstr>Wingdings</vt:lpstr>
      <vt:lpstr>1_Office Theme</vt:lpstr>
      <vt:lpstr>Custom Design</vt:lpstr>
      <vt:lpstr>Presentation Title</vt:lpstr>
      <vt:lpstr>Fiscal policy- Introduction</vt:lpstr>
      <vt:lpstr>Government spending </vt:lpstr>
      <vt:lpstr>Decade of prosperity</vt:lpstr>
      <vt:lpstr>Objectives of fiscal policies</vt:lpstr>
      <vt:lpstr>Desired outcome </vt:lpstr>
      <vt:lpstr>Cont.…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j.mayeu</dc:creator>
  <cp:lastModifiedBy>Michael W. Mutinda</cp:lastModifiedBy>
  <cp:revision>114</cp:revision>
  <dcterms:created xsi:type="dcterms:W3CDTF">2010-01-07T21:36:39Z</dcterms:created>
  <dcterms:modified xsi:type="dcterms:W3CDTF">2018-11-27T14:06:05Z</dcterms:modified>
</cp:coreProperties>
</file>